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95" r:id="rId2"/>
    <p:sldId id="308" r:id="rId3"/>
    <p:sldId id="314" r:id="rId4"/>
    <p:sldId id="309" r:id="rId5"/>
    <p:sldId id="299" r:id="rId6"/>
    <p:sldId id="311" r:id="rId7"/>
    <p:sldId id="312" r:id="rId8"/>
    <p:sldId id="31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C01"/>
    <a:srgbClr val="1F2E5D"/>
    <a:srgbClr val="335D94"/>
    <a:srgbClr val="006EB2"/>
    <a:srgbClr val="5A429C"/>
    <a:srgbClr val="610D6D"/>
    <a:srgbClr val="1F2D5C"/>
    <a:srgbClr val="5AAAD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&#1048;&#1052;&#1062;\&#1043;&#1048;&#1040;%202025\&#1056;&#1072;&#1089;&#1087;&#1088;&#1077;&#1076;&#1077;&#1083;&#1077;&#1085;&#1080;&#1077;%20&#1085;&#1072;%20&#1101;&#1082;&#1079;&#1072;&#1084;&#1077;&#1085;&#1099;\&#1059;&#1095;&#1072;&#1089;&#1090;&#1085;&#1080;&#1082;&#1080;\9%20&#1082;&#1083;\&#1056;&#1072;&#1089;&#1087;&#1088;&#1077;&#1076;&#1077;&#1083;&#1077;&#1085;&#1080;&#1077;%20&#1091;&#1095;&#1072;&#1089;&#1090;&#1085;&#1080;&#1082;&#1086;&#1074;%20&#1086;&#1090;%20&#1054;&#1059;%20&#1087;&#1086;%20&#1055;&#1055;&#1069;%20&#1085;&#1072;%20&#1076;&#1072;&#1090;&#1091;%20&#1101;&#1082;&#1079;&#1072;&#1084;&#1077;&#1085;&#1072;%20(&#1089;&#1087;&#1080;&#1089;&#1082;&#1086;&#1084;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ownloads\&#1045;&#1043;&#1069;%20-%20&#1056;&#1072;&#1089;&#1087;&#1088;&#1077;&#1076;&#1077;&#1083;&#1077;&#1085;&#1080;&#1077;%20&#1087;&#1086;%20&#1055;&#1055;&#1069;%20&#1091;&#1095;&#1072;&#1089;&#1090;&#1085;&#1080;&#1082;&#1086;&#1074;%20&#1043;&#1048;&#1040;-11%20(3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Лист1!$B$24</c:f>
              <c:strCache>
                <c:ptCount val="1"/>
                <c:pt idx="0">
                  <c:v>2025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Лист1!$A$25:$A$36</c:f>
              <c:strCache>
                <c:ptCount val="12"/>
                <c:pt idx="0">
                  <c:v>Информатика</c:v>
                </c:pt>
                <c:pt idx="1">
                  <c:v>География</c:v>
                </c:pt>
                <c:pt idx="2">
                  <c:v>Обществознание</c:v>
                </c:pt>
                <c:pt idx="3">
                  <c:v>Английский язык</c:v>
                </c:pt>
                <c:pt idx="4">
                  <c:v>Биология</c:v>
                </c:pt>
                <c:pt idx="5">
                  <c:v>Физика</c:v>
                </c:pt>
                <c:pt idx="6">
                  <c:v>Химия</c:v>
                </c:pt>
                <c:pt idx="7">
                  <c:v>Литература</c:v>
                </c:pt>
                <c:pt idx="8">
                  <c:v>История</c:v>
                </c:pt>
                <c:pt idx="9">
                  <c:v>Французский язык</c:v>
                </c:pt>
                <c:pt idx="10">
                  <c:v>Немецкий язык</c:v>
                </c:pt>
                <c:pt idx="11">
                  <c:v>Испанский язык</c:v>
                </c:pt>
              </c:strCache>
            </c:strRef>
          </c:cat>
          <c:val>
            <c:numRef>
              <c:f>Лист1!$B$25:$B$36</c:f>
              <c:numCache>
                <c:formatCode>0.00</c:formatCode>
                <c:ptCount val="12"/>
                <c:pt idx="0">
                  <c:v>44.045368620037806</c:v>
                </c:pt>
                <c:pt idx="1">
                  <c:v>43.887838689350978</c:v>
                </c:pt>
                <c:pt idx="2">
                  <c:v>30.907372400756145</c:v>
                </c:pt>
                <c:pt idx="3">
                  <c:v>20.51039697542533</c:v>
                </c:pt>
                <c:pt idx="4">
                  <c:v>17.580340264650285</c:v>
                </c:pt>
                <c:pt idx="5">
                  <c:v>14.618777567737871</c:v>
                </c:pt>
                <c:pt idx="6">
                  <c:v>10.649023314429741</c:v>
                </c:pt>
                <c:pt idx="7">
                  <c:v>3.5916824196597354</c:v>
                </c:pt>
                <c:pt idx="8">
                  <c:v>3.3711405166981727</c:v>
                </c:pt>
                <c:pt idx="9">
                  <c:v>0.31505986137366099</c:v>
                </c:pt>
                <c:pt idx="10">
                  <c:v>0.12602394454946439</c:v>
                </c:pt>
                <c:pt idx="11">
                  <c:v>3.1505986137366097E-2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CD-4F64-911C-413296E6D1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24"/>
        <c:axId val="771394776"/>
        <c:axId val="771395136"/>
      </c:barChart>
      <c:catAx>
        <c:axId val="771394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71395136"/>
        <c:crosses val="autoZero"/>
        <c:auto val="1"/>
        <c:lblAlgn val="ctr"/>
        <c:lblOffset val="100"/>
        <c:noMultiLvlLbl val="0"/>
      </c:catAx>
      <c:valAx>
        <c:axId val="7713951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771394776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bg1"/>
          </a:solidFill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Лист1!$A$31:$A$45</c:f>
              <c:strCache>
                <c:ptCount val="15"/>
                <c:pt idx="0">
                  <c:v>Математика (Проф)</c:v>
                </c:pt>
                <c:pt idx="1">
                  <c:v>Обществознание</c:v>
                </c:pt>
                <c:pt idx="2">
                  <c:v>Информатика (КЕГЭ)</c:v>
                </c:pt>
                <c:pt idx="3">
                  <c:v>Английский язык</c:v>
                </c:pt>
                <c:pt idx="4">
                  <c:v>Физика</c:v>
                </c:pt>
                <c:pt idx="5">
                  <c:v>Биология</c:v>
                </c:pt>
                <c:pt idx="6">
                  <c:v>Литература</c:v>
                </c:pt>
                <c:pt idx="7">
                  <c:v>История</c:v>
                </c:pt>
                <c:pt idx="8">
                  <c:v>Химия</c:v>
                </c:pt>
                <c:pt idx="9">
                  <c:v>География</c:v>
                </c:pt>
                <c:pt idx="10">
                  <c:v>Французский язык</c:v>
                </c:pt>
                <c:pt idx="11">
                  <c:v>Китайский язык</c:v>
                </c:pt>
                <c:pt idx="12">
                  <c:v>Математика</c:v>
                </c:pt>
                <c:pt idx="13">
                  <c:v>Немецкий язык</c:v>
                </c:pt>
                <c:pt idx="14">
                  <c:v>Испанский язык</c:v>
                </c:pt>
              </c:strCache>
            </c:strRef>
          </c:cat>
          <c:val>
            <c:numRef>
              <c:f>Лист1!$B$31:$B$45</c:f>
              <c:numCache>
                <c:formatCode>0.00</c:formatCode>
                <c:ptCount val="15"/>
                <c:pt idx="0">
                  <c:v>62.092731829573935</c:v>
                </c:pt>
                <c:pt idx="1">
                  <c:v>42.105263157894733</c:v>
                </c:pt>
                <c:pt idx="2">
                  <c:v>24.31077694235589</c:v>
                </c:pt>
                <c:pt idx="3">
                  <c:v>20.989974937343359</c:v>
                </c:pt>
                <c:pt idx="4">
                  <c:v>19.110275689223059</c:v>
                </c:pt>
                <c:pt idx="5">
                  <c:v>16.541353383458645</c:v>
                </c:pt>
                <c:pt idx="6">
                  <c:v>16.416040100250626</c:v>
                </c:pt>
                <c:pt idx="7">
                  <c:v>12.719298245614036</c:v>
                </c:pt>
                <c:pt idx="8">
                  <c:v>9.3984962406015029</c:v>
                </c:pt>
                <c:pt idx="9">
                  <c:v>2.9448621553884711</c:v>
                </c:pt>
                <c:pt idx="10">
                  <c:v>0.37593984962406013</c:v>
                </c:pt>
                <c:pt idx="11">
                  <c:v>0.12531328320802004</c:v>
                </c:pt>
                <c:pt idx="12">
                  <c:v>0.12531328320802004</c:v>
                </c:pt>
                <c:pt idx="13">
                  <c:v>0.12531328320802004</c:v>
                </c:pt>
                <c:pt idx="14">
                  <c:v>6.2656641604010022E-2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3B1-424D-B367-E5F4588C88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"/>
        <c:overlap val="-24"/>
        <c:axId val="661455784"/>
        <c:axId val="661456504"/>
      </c:barChart>
      <c:catAx>
        <c:axId val="661455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61456504"/>
        <c:crosses val="autoZero"/>
        <c:auto val="1"/>
        <c:lblAlgn val="ctr"/>
        <c:lblOffset val="100"/>
        <c:noMultiLvlLbl val="0"/>
      </c:catAx>
      <c:valAx>
        <c:axId val="661456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61455784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chemeClr val="bg1"/>
          </a:solidFill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FFE817-0F73-487B-812E-F669A33BC83E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26D639-9B57-414E-9C8C-7F67D5032C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060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538384-7A6C-4AD6-AAE7-C726CB9E01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80066E3-DB31-4F78-8244-32CC67DC48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3B33B3-0531-41CD-A6BD-6D8C8C6FE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5B0361-3947-430C-A7C1-04D1A03C7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8B5F3EA-7926-4EE6-9C5B-A72F3EC5E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661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10F894-932E-4FAE-A738-271BB0EB7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EF85EF0-230A-4F12-B943-B61E948B85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8A35753-B1B5-4D5D-A181-B54D867C0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E6A86C-78F8-47A8-876D-3AC3E38F7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5D933F-03B5-4F54-AC15-10482FC200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827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CF44476-B3DE-4B6B-A20F-CB9DA6F7CD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83EED02-F25F-4B99-AD1A-F8BE5763F5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F40F3E-F9A8-480B-9D1B-AED5EFB99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93E4AE-EBA2-4E3F-B999-1080483DE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B713049-273C-40F4-BA8D-3C8E28EC4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2021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7E757-7597-418C-B5C4-DFC613A067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57269D7-844B-46BE-A38B-3EB7363ED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86FBCC-EC4A-4255-BA26-72B7B0B35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A2B4E4-6295-43FF-9701-A63762FEA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6BA661-93A8-4009-B088-F7308DA66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05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946277-5272-4DBF-A195-BD29B3750C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289C3D9-8793-4F53-BA24-8388C63A07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3FCCA12-FA03-430B-9E01-11465BA7A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B8DA95B-B0DA-4C72-A481-C2D089B6C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A60015A-D9EE-4CEF-9247-773DA7CAA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9901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7D3CDD7-8397-4610-9857-9ED4563500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551F8F4-F63E-44FD-AB05-5BD71103A1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28BA5-4A9C-40A5-AF71-F8684CCB1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52548C5-C862-4F3B-AC4A-6CB1727BD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A637D6-7957-4164-8419-C9299972E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B133AC-6261-4691-A51D-E1407839C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2049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864612-317A-4CD7-8D3C-82A453112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64E2B27-BD2B-4BD6-8F6A-C008620534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ABA87B-1BD0-4C0D-A202-FAE551390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3DCC888-8C8A-4E84-9FDA-C4F3E13BE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2B57E79-F619-4FC7-BDAE-861ABCB861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84087E8-C2CB-492C-8BA4-749C55238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7D7FA6F0-2F72-4642-A05B-77B47655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DB4E659-8C03-41E1-85E6-812B7B53F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7533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66923DE-A7C2-4F74-825B-E3428A5D3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2749809-2FB9-4ABA-A27B-58427832A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A1B291C-44C3-4481-875B-523FB0314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BAB69C7-1792-46C2-8718-D4B75693F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885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2F6DF68-118E-420F-B92A-136BAB09F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B108F3-1B59-4FB9-BDE5-27A449F116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A2E7B19-FBEB-49DA-8FF6-B32D71D09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3931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062AB0-0824-423F-A5B8-D69B75B02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CBE0E9-36C7-4F05-A14F-03A57AE34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0C4DB5B-292A-4B5A-95B8-5522D44826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594A0F-9BD2-45D4-BFA3-9543F1978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0C6A94F-A9E1-40EF-BBCB-CB43368CB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AD9A7DD-DC1E-42F0-B877-9046B6F770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998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F83694-5962-44E9-98EC-A16C1933A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CCF5006-9168-450D-8365-8A09757939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B068CEC-7A14-462A-AB58-FD0898299A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4A68589-C24E-465F-8031-83516BC0C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D7B37A6-63DA-476A-A3F1-C633F28A8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21034D3-B630-4957-BD64-AA03DA991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69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4BDE1"/>
            </a:gs>
            <a:gs pos="41000">
              <a:srgbClr val="3F78B4"/>
            </a:gs>
            <a:gs pos="100000">
              <a:srgbClr val="1F2D5C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ED3534-643D-4204-BDE1-25F7CDB97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F1CD888-E9FC-4FDC-A0B0-7FF15F762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CE618C-808F-4B24-B5B2-71CEDDA995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99F074-A00B-46A6-9181-C1A2CD9CE656}" type="datetimeFigureOut">
              <a:rPr lang="ru-RU" smtClean="0"/>
              <a:t>02.07.2025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067C1E2-7584-4FFC-92B9-2C4E9E5B56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DC072C-78AC-4962-82CF-410E10AA51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01E99-C76E-4EEA-A04C-31A9F625FF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6566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0DB15F99-9FF5-2896-45DA-143854DCDCE4}"/>
              </a:ext>
            </a:extLst>
          </p:cNvPr>
          <p:cNvSpPr txBox="1"/>
          <p:nvPr/>
        </p:nvSpPr>
        <p:spPr>
          <a:xfrm>
            <a:off x="2361809" y="718929"/>
            <a:ext cx="1061829" cy="5269584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ru-RU" sz="5700" b="1" dirty="0">
                <a:solidFill>
                  <a:srgbClr val="1F2D5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ИТОГИ </a:t>
            </a:r>
          </a:p>
        </p:txBody>
      </p:sp>
      <p:sp>
        <p:nvSpPr>
          <p:cNvPr id="46" name="Круг: прозрачная заливка 45">
            <a:extLst>
              <a:ext uri="{FF2B5EF4-FFF2-40B4-BE49-F238E27FC236}">
                <a16:creationId xmlns:a16="http://schemas.microsoft.com/office/drawing/2014/main" id="{86DA8D9B-AB99-996C-ECBB-2E3142B8BCB0}"/>
              </a:ext>
            </a:extLst>
          </p:cNvPr>
          <p:cNvSpPr/>
          <p:nvPr/>
        </p:nvSpPr>
        <p:spPr>
          <a:xfrm>
            <a:off x="9027500" y="1949883"/>
            <a:ext cx="6329000" cy="6086268"/>
          </a:xfrm>
          <a:prstGeom prst="donut">
            <a:avLst>
              <a:gd name="adj" fmla="val 9379"/>
            </a:avLst>
          </a:prstGeom>
          <a:solidFill>
            <a:srgbClr val="FF3C0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7" name="Круг: прозрачная заливка 46">
            <a:extLst>
              <a:ext uri="{FF2B5EF4-FFF2-40B4-BE49-F238E27FC236}">
                <a16:creationId xmlns:a16="http://schemas.microsoft.com/office/drawing/2014/main" id="{CFA68932-7374-6837-6B96-02AC6534C582}"/>
              </a:ext>
            </a:extLst>
          </p:cNvPr>
          <p:cNvSpPr/>
          <p:nvPr/>
        </p:nvSpPr>
        <p:spPr>
          <a:xfrm>
            <a:off x="10263040" y="3128018"/>
            <a:ext cx="3857920" cy="3729982"/>
          </a:xfrm>
          <a:prstGeom prst="donut">
            <a:avLst>
              <a:gd name="adj" fmla="val 9379"/>
            </a:avLst>
          </a:prstGeom>
          <a:solidFill>
            <a:srgbClr val="006EB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48" name="Рисунок 47">
            <a:extLst>
              <a:ext uri="{FF2B5EF4-FFF2-40B4-BE49-F238E27FC236}">
                <a16:creationId xmlns:a16="http://schemas.microsoft.com/office/drawing/2014/main" id="{2D72525E-D5F2-1D70-4BD9-9A670495C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9728" y="309917"/>
            <a:ext cx="1481456" cy="1639966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D637689-B5D4-4042-AAB7-EC336A00C1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8456" y="2591386"/>
            <a:ext cx="1224000" cy="1224000"/>
          </a:xfrm>
          <a:prstGeom prst="rect">
            <a:avLst/>
          </a:prstGeom>
          <a:effectLst/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35C567A-E5FE-4234-9613-CA71B5A48004}"/>
              </a:ext>
            </a:extLst>
          </p:cNvPr>
          <p:cNvSpPr/>
          <p:nvPr/>
        </p:nvSpPr>
        <p:spPr>
          <a:xfrm>
            <a:off x="3423638" y="3834048"/>
            <a:ext cx="449514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>
                <a:solidFill>
                  <a:srgbClr val="1F2E5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ru-RU" sz="5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ттестации</a:t>
            </a:r>
            <a:r>
              <a:rPr lang="ru-RU" sz="5400" b="1" dirty="0">
                <a:solidFill>
                  <a:srgbClr val="1F2D5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5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B431B7-8F6B-4D66-9042-C55F02AE03B8}"/>
              </a:ext>
            </a:extLst>
          </p:cNvPr>
          <p:cNvSpPr txBox="1"/>
          <p:nvPr/>
        </p:nvSpPr>
        <p:spPr>
          <a:xfrm>
            <a:off x="3423638" y="1913110"/>
            <a:ext cx="64898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rgbClr val="1F2E5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</a:t>
            </a:r>
            <a:r>
              <a:rPr lang="ru-RU" sz="5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осударственной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98D9D6-47D0-480F-B29A-67CD3DA30BE8}"/>
              </a:ext>
            </a:extLst>
          </p:cNvPr>
          <p:cNvSpPr txBox="1"/>
          <p:nvPr/>
        </p:nvSpPr>
        <p:spPr>
          <a:xfrm>
            <a:off x="3423638" y="2873579"/>
            <a:ext cx="35991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>
                <a:solidFill>
                  <a:srgbClr val="1F2E5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</a:t>
            </a:r>
            <a:r>
              <a:rPr lang="ru-RU" sz="5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тоговой</a:t>
            </a:r>
            <a:r>
              <a:rPr lang="ru-RU" sz="5400" b="1" dirty="0">
                <a:solidFill>
                  <a:srgbClr val="1F2E5D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3883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6">
            <a:extLst>
              <a:ext uri="{FF2B5EF4-FFF2-40B4-BE49-F238E27FC236}">
                <a16:creationId xmlns:a16="http://schemas.microsoft.com/office/drawing/2014/main" id="{BFB5D0D1-6FE4-5A93-58C6-3826BB44D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19" y="665922"/>
            <a:ext cx="10448963" cy="1041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3700"/>
              </a:lnSpc>
            </a:pPr>
            <a:r>
              <a:rPr lang="ru-RU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Организация ОГЭ - 2025 </a:t>
            </a:r>
          </a:p>
          <a:p>
            <a:pPr algn="ctr">
              <a:lnSpc>
                <a:spcPts val="3700"/>
              </a:lnSpc>
            </a:pPr>
            <a:r>
              <a:rPr lang="ru-RU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Московском районе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93E9A55D-1B36-3917-A2D8-2878EE04E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10" y="2202204"/>
            <a:ext cx="11129980" cy="35803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3161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участника ОГЭ</a:t>
            </a:r>
            <a:r>
              <a:rPr lang="ru-RU" sz="2800" i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just">
              <a:lnSpc>
                <a:spcPct val="150000"/>
              </a:lnSpc>
            </a:pPr>
            <a:r>
              <a:rPr lang="ru-RU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из них </a:t>
            </a:r>
            <a:r>
              <a:rPr lang="ru-RU" sz="28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149</a:t>
            </a:r>
            <a:r>
              <a:rPr lang="ru-RU" sz="2800" dirty="0">
                <a:latin typeface="Century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выпускников с ОВЗ</a:t>
            </a:r>
            <a:endParaRPr lang="ru-RU" sz="2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lnSpc>
                <a:spcPct val="150000"/>
              </a:lnSpc>
              <a:spcBef>
                <a:spcPts val="1800"/>
              </a:spcBef>
              <a:buFont typeface="Arial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пунктов проведения экзаменов (ППЭ) на базе ОУ</a:t>
            </a:r>
          </a:p>
          <a:p>
            <a:pPr marL="285750" indent="-285750" algn="just">
              <a:lnSpc>
                <a:spcPct val="150000"/>
              </a:lnSpc>
              <a:spcBef>
                <a:spcPts val="1800"/>
              </a:spcBef>
              <a:buFont typeface="Arial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ППЭ на дому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A308DAD5-A574-00E3-D2D7-209135BB9E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0693068" y="63572"/>
            <a:ext cx="1254826" cy="138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156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4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4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4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4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4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6">
            <a:extLst>
              <a:ext uri="{FF2B5EF4-FFF2-40B4-BE49-F238E27FC236}">
                <a16:creationId xmlns:a16="http://schemas.microsoft.com/office/drawing/2014/main" id="{6EF9672C-E969-E285-A287-1964D6C3CD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19" y="665922"/>
            <a:ext cx="10448963" cy="1041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3700"/>
              </a:lnSpc>
            </a:pPr>
            <a:r>
              <a:rPr lang="ru-RU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ОГЭ</a:t>
            </a:r>
          </a:p>
          <a:p>
            <a:pPr algn="ctr">
              <a:lnSpc>
                <a:spcPts val="3700"/>
              </a:lnSpc>
            </a:pPr>
            <a:r>
              <a:rPr lang="ru-RU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Дети-инвалиды и участники с ОВЗ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3490D7AA-6DC8-62BD-DC74-845E8A2DC8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27715" y="3533063"/>
            <a:ext cx="1112998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lvl="0" indent="-285750" algn="just">
              <a:spcBef>
                <a:spcPts val="1200"/>
              </a:spcBef>
              <a:buFont typeface="Arial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115</a:t>
            </a:r>
            <a:r>
              <a:rPr lang="ru-RU" sz="2800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участники с ОВЗ</a:t>
            </a:r>
          </a:p>
          <a:p>
            <a:pPr marL="285750" indent="-285750" algn="just">
              <a:spcBef>
                <a:spcPts val="1200"/>
              </a:spcBef>
              <a:buFont typeface="Arial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дети-инвалиды, участники с ОВЗ</a:t>
            </a:r>
          </a:p>
          <a:p>
            <a:pPr marL="285750" indent="-285750" algn="just">
              <a:spcBef>
                <a:spcPts val="1200"/>
              </a:spcBef>
              <a:buFont typeface="Arial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дети-инвалиды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B57DAE-C07E-9BE6-AB42-4E7EDA13F204}"/>
              </a:ext>
            </a:extLst>
          </p:cNvPr>
          <p:cNvSpPr txBox="1"/>
          <p:nvPr/>
        </p:nvSpPr>
        <p:spPr>
          <a:xfrm>
            <a:off x="1394234" y="2298701"/>
            <a:ext cx="81028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149</a:t>
            </a:r>
            <a:r>
              <a:rPr lang="ru-RU" sz="3600" b="1" dirty="0">
                <a:latin typeface="Century"/>
              </a:rPr>
              <a:t> </a:t>
            </a:r>
            <a:r>
              <a:rPr lang="ru-RU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выпускников с ОВЗ из них:</a:t>
            </a:r>
            <a:endParaRPr lang="ru-RU" sz="3200" b="1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E9F352B-5EF7-040B-9719-BF1DAD09579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575" r="41237"/>
          <a:stretch/>
        </p:blipFill>
        <p:spPr>
          <a:xfrm flipV="1">
            <a:off x="8933092" y="2697053"/>
            <a:ext cx="3729347" cy="423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7950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4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4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4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AD4F0F-9D06-4DD7-1EFA-7C5FE4B2B3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825135"/>
            <a:ext cx="11112500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52</a:t>
            </a:r>
            <a:r>
              <a:rPr lang="ru-RU" sz="3200" b="1" dirty="0">
                <a:latin typeface="Century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руководителя пунктов </a:t>
            </a:r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(в том числе для надомных – </a:t>
            </a:r>
            <a:r>
              <a:rPr lang="ru-RU" sz="24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16</a:t>
            </a:r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);</a:t>
            </a:r>
            <a:endParaRPr lang="ru-RU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91</a:t>
            </a:r>
            <a:r>
              <a:rPr lang="ru-RU" sz="3200" b="1" spc="-50" dirty="0">
                <a:latin typeface="Century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член государственной комиссии; 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94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технических специалиста; 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813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организаторов в аудитории и </a:t>
            </a: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368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вне аудиторий;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69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ассистентов;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260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общественных наблюдателей </a:t>
            </a:r>
          </a:p>
          <a:p>
            <a:pPr algn="just"/>
            <a:r>
              <a:rPr lang="ru-RU" sz="20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     (в том числе родителей– </a:t>
            </a:r>
            <a:r>
              <a:rPr lang="ru-RU" sz="24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110</a:t>
            </a:r>
            <a:r>
              <a:rPr lang="ru-RU" sz="20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ru-RU" sz="2800" b="1" dirty="0">
                <a:latin typeface="Century"/>
              </a:rPr>
              <a:t>	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E8FA5F6-4862-C3D9-53AB-B79CD20656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19" y="457697"/>
            <a:ext cx="10448963" cy="1041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3700"/>
              </a:lnSpc>
            </a:pPr>
            <a:r>
              <a:rPr lang="ru-RU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Организация ОГЭ - 2025 </a:t>
            </a:r>
          </a:p>
          <a:p>
            <a:pPr algn="ctr">
              <a:lnSpc>
                <a:spcPts val="3700"/>
              </a:lnSpc>
            </a:pPr>
            <a:r>
              <a:rPr lang="ru-RU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Московском районе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82C03888-5267-5039-5761-0523FB9C89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0693069" y="5359849"/>
            <a:ext cx="1254826" cy="138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147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4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4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4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4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4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8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88A644-8450-683F-0106-76B73E884D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575" r="41237"/>
          <a:stretch/>
        </p:blipFill>
        <p:spPr>
          <a:xfrm>
            <a:off x="8531077" y="-93304"/>
            <a:ext cx="3729347" cy="4236775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F1891847-EF88-969F-810B-831BCF18C1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45733" y="-55098"/>
            <a:ext cx="1254826" cy="13890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9714E47-0C47-442A-BD63-208D2F090E0F}"/>
              </a:ext>
            </a:extLst>
          </p:cNvPr>
          <p:cNvSpPr txBox="1"/>
          <p:nvPr/>
        </p:nvSpPr>
        <p:spPr>
          <a:xfrm>
            <a:off x="1872006" y="312752"/>
            <a:ext cx="70086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ВЫБОР  ПРЕДМЕТОВ  ОГЭ 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учащимися ОУ Московского района </a:t>
            </a: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:a16="http://schemas.microsoft.com/office/drawing/2014/main" id="{8E2AF3F1-AAE8-EC45-6DAA-3DB49C031B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8115135"/>
              </p:ext>
            </p:extLst>
          </p:nvPr>
        </p:nvGraphicFramePr>
        <p:xfrm>
          <a:off x="479834" y="1550193"/>
          <a:ext cx="11135762" cy="4995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60936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964E9-4496-CC76-39DF-9679EB521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6">
            <a:extLst>
              <a:ext uri="{FF2B5EF4-FFF2-40B4-BE49-F238E27FC236}">
                <a16:creationId xmlns:a16="http://schemas.microsoft.com/office/drawing/2014/main" id="{8E079976-5591-4409-4957-223940271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19" y="665922"/>
            <a:ext cx="10448963" cy="1041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3700"/>
              </a:lnSpc>
            </a:pPr>
            <a:r>
              <a:rPr lang="ru-RU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Организация ЕГЭ - 2025 </a:t>
            </a:r>
          </a:p>
          <a:p>
            <a:pPr algn="ctr">
              <a:lnSpc>
                <a:spcPts val="3700"/>
              </a:lnSpc>
            </a:pPr>
            <a:r>
              <a:rPr lang="ru-RU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Московском районе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1B59FC4-ECA9-7BCB-2660-FB1C11420B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1010" y="2012086"/>
            <a:ext cx="11129980" cy="43497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spcBef>
                <a:spcPts val="1200"/>
              </a:spcBef>
              <a:buFont typeface="Arial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2068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участников ЕГЭ</a:t>
            </a:r>
          </a:p>
          <a:p>
            <a:pPr marL="993775" indent="-3175" algn="just">
              <a:buFont typeface="Arial" charset="0"/>
              <a:buChar char="•"/>
            </a:pPr>
            <a:r>
              <a:rPr lang="ru-RU" sz="28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1589 </a:t>
            </a:r>
            <a:r>
              <a:rPr lang="ru-RU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выпускников 2025 года:</a:t>
            </a:r>
          </a:p>
          <a:p>
            <a:pPr marL="2057400" algn="just"/>
            <a:r>
              <a:rPr lang="ru-RU" sz="2800" dirty="0">
                <a:latin typeface="Century"/>
              </a:rPr>
              <a:t>		</a:t>
            </a:r>
            <a:r>
              <a:rPr lang="ru-RU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из них </a:t>
            </a:r>
            <a:r>
              <a:rPr lang="ru-RU" sz="28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38</a:t>
            </a:r>
            <a:r>
              <a:rPr lang="ru-RU" sz="2800" dirty="0">
                <a:latin typeface="Century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выпускников с ОВЗ</a:t>
            </a:r>
          </a:p>
          <a:p>
            <a:pPr marL="993775" indent="-3175" algn="just">
              <a:buFont typeface="Arial" charset="0"/>
              <a:buChar char="•"/>
            </a:pPr>
            <a:r>
              <a:rPr lang="ru-RU" sz="28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479</a:t>
            </a:r>
            <a:r>
              <a:rPr lang="ru-RU" sz="2800" dirty="0">
                <a:latin typeface="Century"/>
              </a:rPr>
              <a:t> </a:t>
            </a:r>
            <a:r>
              <a:rPr lang="ru-RU" sz="24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выпускников прошлых лет </a:t>
            </a:r>
          </a:p>
          <a:p>
            <a:pPr marL="285750" indent="-285750" algn="just">
              <a:lnSpc>
                <a:spcPct val="150000"/>
              </a:lnSpc>
              <a:spcBef>
                <a:spcPts val="1800"/>
              </a:spcBef>
              <a:buFont typeface="Arial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17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пунктов проведения экзаменов (ППЭ) на базе ОУ</a:t>
            </a:r>
          </a:p>
          <a:p>
            <a:pPr marL="285750" indent="-285750" algn="just">
              <a:lnSpc>
                <a:spcPct val="150000"/>
              </a:lnSpc>
              <a:spcBef>
                <a:spcPts val="1800"/>
              </a:spcBef>
              <a:buFont typeface="Arial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ППЭ на дому</a:t>
            </a:r>
            <a:r>
              <a:rPr lang="ru-RU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		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BD04C36-C7CC-DCCE-C300-AA3002969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0693068" y="63572"/>
            <a:ext cx="1254826" cy="138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337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4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4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4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40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4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8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4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2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4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C9B685-E727-310A-2D4A-BA1F1A88ED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C58DD30-3B9A-8CA3-A3D4-2A4232DE49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1680278"/>
            <a:ext cx="111125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lvl="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46</a:t>
            </a:r>
            <a:r>
              <a:rPr lang="ru-RU" sz="3200" b="1" dirty="0">
                <a:latin typeface="Century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руководителей пунктов </a:t>
            </a:r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(в том числе для надомных – </a:t>
            </a:r>
            <a:r>
              <a:rPr lang="ru-RU" sz="24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</a:t>
            </a:r>
            <a:r>
              <a:rPr lang="ru-RU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);</a:t>
            </a:r>
            <a:endParaRPr lang="ru-RU" sz="28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86</a:t>
            </a:r>
            <a:r>
              <a:rPr lang="ru-RU" sz="3200" b="1" spc="-50" dirty="0">
                <a:latin typeface="Century"/>
              </a:rPr>
              <a:t> 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членов государственной комиссии; 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89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технических специалистов; 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724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организатора в аудитории и </a:t>
            </a: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343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вне аудиторий;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ассистентов;</a:t>
            </a:r>
          </a:p>
          <a:p>
            <a:pPr marL="342900" indent="-342900" algn="just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ru-RU" sz="36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244</a:t>
            </a:r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общественных наблюдателя </a:t>
            </a:r>
          </a:p>
          <a:p>
            <a:pPr lvl="0" algn="just"/>
            <a:r>
              <a:rPr lang="ru-RU" sz="20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     (в том числе родителей– </a:t>
            </a:r>
            <a:r>
              <a:rPr lang="ru-RU" sz="2400" b="1" dirty="0">
                <a:ln>
                  <a:solidFill>
                    <a:srgbClr val="C00000"/>
                  </a:solidFill>
                </a:ln>
                <a:solidFill>
                  <a:srgbClr val="FF3C0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110</a:t>
            </a:r>
            <a:r>
              <a:rPr lang="ru-RU" sz="2000" b="1" dirty="0">
                <a:solidFill>
                  <a:prstClr val="whit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r>
              <a:rPr lang="ru-RU" sz="2800" b="1" dirty="0">
                <a:solidFill>
                  <a:prstClr val="black"/>
                </a:solidFill>
                <a:latin typeface="Century"/>
              </a:rPr>
              <a:t>	</a:t>
            </a:r>
            <a:r>
              <a:rPr lang="ru-RU" sz="2800" b="1" dirty="0">
                <a:latin typeface="Century"/>
              </a:rPr>
              <a:t>	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86E2D63-3DD7-CDB0-3000-7619E93221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519" y="430536"/>
            <a:ext cx="10448963" cy="1041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3700"/>
              </a:lnSpc>
            </a:pPr>
            <a:r>
              <a:rPr lang="ru-RU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Организация ЕГЭ - 2025 </a:t>
            </a:r>
          </a:p>
          <a:p>
            <a:pPr algn="ctr">
              <a:lnSpc>
                <a:spcPts val="3700"/>
              </a:lnSpc>
            </a:pPr>
            <a:r>
              <a:rPr lang="ru-RU" sz="32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Московском районе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6F9EA7A-8D1B-8876-ED4D-86AC9747C6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0693069" y="5359849"/>
            <a:ext cx="1254826" cy="1389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373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4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4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4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8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4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4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6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4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4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40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4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8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F2650-96F1-894C-9573-C90552A295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8F41DB-0439-44A3-E4F5-3129B83DB18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0575" r="41237"/>
          <a:stretch/>
        </p:blipFill>
        <p:spPr>
          <a:xfrm>
            <a:off x="8531077" y="-93304"/>
            <a:ext cx="3729347" cy="4236775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82015E67-0701-E033-678A-FAC92BA43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45733" y="-55098"/>
            <a:ext cx="1254826" cy="138908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26C258B7-261B-6DB7-C0E5-E8F56F9DA822}"/>
              </a:ext>
            </a:extLst>
          </p:cNvPr>
          <p:cNvSpPr txBox="1"/>
          <p:nvPr/>
        </p:nvSpPr>
        <p:spPr>
          <a:xfrm>
            <a:off x="1872006" y="312752"/>
            <a:ext cx="700865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ВЫБОР  ПРЕДМЕТОВ  ЕГЭ  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учащимися ОУ Московского района </a:t>
            </a:r>
          </a:p>
        </p:txBody>
      </p:sp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CF641907-B606-224A-9A0E-CA6DD902E0E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7822907"/>
              </p:ext>
            </p:extLst>
          </p:nvPr>
        </p:nvGraphicFramePr>
        <p:xfrm>
          <a:off x="434566" y="1437874"/>
          <a:ext cx="11371153" cy="5252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352280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3669</TotalTime>
  <Words>239</Words>
  <Application>Microsoft Office PowerPoint</Application>
  <PresentationFormat>Широкоэкранный</PresentationFormat>
  <Paragraphs>46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Century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149</cp:revision>
  <dcterms:created xsi:type="dcterms:W3CDTF">2024-07-02T09:22:52Z</dcterms:created>
  <dcterms:modified xsi:type="dcterms:W3CDTF">2025-07-03T11:53:11Z</dcterms:modified>
</cp:coreProperties>
</file>